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2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D7AC-B8E7-4020-8EE0-66554889D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8DCF4-20BC-46DC-B47F-3087F3BA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E3FD3-9B38-4B60-8EDE-EED760A7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8ED6E-2ACA-4964-801F-03051570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8B6BB-D2F7-4198-8CD6-E39029C7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873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6715-985E-4E71-8CA9-21E3D195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59361-4367-4C50-8A76-018DAA4D5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C979-3590-4C68-980B-C29269E7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63072-D66C-40C5-A99D-A31A13C6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EEDDD-4807-49F7-A771-D6CAAAA2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890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61924-6DD0-4D2F-A5CB-D14F6E25B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2CC5C-E69B-4035-B63A-FD7F9BDA5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BFCEA-C5D3-4549-9EBD-D7203774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79137-751A-48FC-83B8-F62D38B8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96D72-EE8D-4E72-BBAC-484D822B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076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6884-C812-4508-9CA8-F27672B3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6F63C-94A2-4FD0-89C8-F4249A37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8A5D6-1FAB-4A9E-818B-BCB54F12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CAA6C-1AA0-4CA7-BE7C-6A49AD19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75B7E-183E-4BCB-8200-9572B513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882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E5D6-04BA-4394-BFAC-CA85841B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4BBBA-05EC-4D8E-A5F1-9EF66CD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A2891-DFD9-464C-8D32-F44B5F97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13AA5-2DD2-4E55-A271-E42664DB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72033-AB08-4C0D-A15D-B8C0A71A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450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35C5-B5C6-4AF2-A398-BEC8E77B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80C2-44ED-4059-929D-BB80062D1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1339D-B553-4F65-8ED4-D73B5C076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588D7-A74A-4874-9A1E-141E3354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A4619-C284-4D69-A1B2-7AAF1393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39E37-F7C4-46BC-AF56-E5AEBC13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357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5E10-26F5-4AE4-A153-8A35F204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7977D-E9B2-4FD0-8968-C7B1128D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86D33-6F60-4EB6-BDB5-D551EA8F2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4EB07-F9B5-4E8E-8ADF-20BAE7D2A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CBD8D-370B-4463-B0D5-8851C78C4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F41F2B-66CB-497A-9F48-7E442CD1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0CEFCA-CF64-4640-A942-9721B00F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9D7D8-9E7E-409C-B6E8-3D377405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508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87B8-A625-47DB-B8CF-EB1EA6E3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8FECB-B8B2-4155-965D-BA1698EA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6993-71DA-481F-97F7-3CA5D91F1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67340-1545-4F89-B47F-5176BD1D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757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043D50-FBA1-4F1C-86EE-EBBEF4B9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E40B3-07F4-4CCD-B37C-EEBDE894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684B9-85E7-464F-B28E-D45D0040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282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733C-CBF0-47A1-A823-AB728070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41ADA-1A05-45C5-A01E-353240FD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2AC1C-4661-455E-B863-C9E1326F6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9F197-27A5-4D92-B68C-F5606A60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F7726-A5E7-4C24-A4B5-B7C90E18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31C70-0253-447B-BD1C-763311B3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30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738D-ED82-43AA-9AF9-CFCE3EF8D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2ECCF-1741-4337-A939-25C06098E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61980-26C4-4C17-B233-E3041E09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7ACA8-DFF0-4C75-A69E-A4358AAAD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E296E-E966-4A0F-BFCA-1CFD6274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199D6-2722-4C6B-9FA8-9F436FB6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103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7D6D2-A6C5-4643-9B78-C74AE1B4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72866-375C-452B-91DD-F88B6CAD5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B137D-942D-4532-BC97-C1FD1497F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43EE1-0FEA-4932-94C8-D107C8917EEE}" type="datetimeFigureOut">
              <a:rPr lang="en-SG" smtClean="0"/>
              <a:t>13/11/2020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E7D9E-98A0-4F5C-956A-C3FA4BBF3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42CE-0FC7-4BAA-A727-905CA65AB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1C7A9-7F54-462B-87E5-3D89F4D759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395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698629-10AC-4E9F-91D1-7999BD86B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F4E6A1-FC88-43D9-B747-00798D60C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8449" y="905872"/>
            <a:ext cx="6085527" cy="2387600"/>
          </a:xfrm>
        </p:spPr>
        <p:txBody>
          <a:bodyPr>
            <a:normAutofit/>
          </a:bodyPr>
          <a:lstStyle/>
          <a:p>
            <a:r>
              <a:rPr lang="en-SG" sz="4800" dirty="0"/>
              <a:t>Content-Based Recommender for        E-Commerce Webstore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431BCF4-A9A5-4A1B-AC5A-71775A937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138" y="3564529"/>
            <a:ext cx="5772150" cy="1655762"/>
          </a:xfrm>
        </p:spPr>
        <p:txBody>
          <a:bodyPr>
            <a:normAutofit fontScale="92500" lnSpcReduction="10000"/>
          </a:bodyPr>
          <a:lstStyle/>
          <a:p>
            <a:r>
              <a:rPr lang="en-SG" i="1" dirty="0">
                <a:latin typeface="+mj-lt"/>
              </a:rPr>
              <a:t>As Project 5 on Recommender Systems of </a:t>
            </a:r>
          </a:p>
          <a:p>
            <a:r>
              <a:rPr lang="en-SG" i="1" dirty="0">
                <a:latin typeface="+mj-lt"/>
              </a:rPr>
              <a:t>Metis Data Science Bootcamp</a:t>
            </a:r>
          </a:p>
          <a:p>
            <a:endParaRPr lang="en-SG" i="1" dirty="0">
              <a:latin typeface="+mj-lt"/>
            </a:endParaRPr>
          </a:p>
          <a:p>
            <a:r>
              <a:rPr lang="en-SG" sz="2800" dirty="0">
                <a:latin typeface="+mj-lt"/>
              </a:rPr>
              <a:t>Presenter: Tan Pengshi Alvin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D7350-A66A-4F7A-8FFD-E6881401E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45554"/>
          <a:stretch/>
        </p:blipFill>
        <p:spPr>
          <a:xfrm>
            <a:off x="0" y="0"/>
            <a:ext cx="365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4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69D57BB1-1BD9-4989-B3A4-F00073B2D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62403"/>
              </p:ext>
            </p:extLst>
          </p:nvPr>
        </p:nvGraphicFramePr>
        <p:xfrm>
          <a:off x="1682649" y="2447500"/>
          <a:ext cx="8484991" cy="585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2240">
                  <a:extLst>
                    <a:ext uri="{9D8B030D-6E8A-4147-A177-3AD203B41FA5}">
                      <a16:colId xmlns:a16="http://schemas.microsoft.com/office/drawing/2014/main" val="3525600622"/>
                    </a:ext>
                  </a:extLst>
                </a:gridCol>
                <a:gridCol w="1630800">
                  <a:extLst>
                    <a:ext uri="{9D8B030D-6E8A-4147-A177-3AD203B41FA5}">
                      <a16:colId xmlns:a16="http://schemas.microsoft.com/office/drawing/2014/main" val="2790939377"/>
                    </a:ext>
                  </a:extLst>
                </a:gridCol>
                <a:gridCol w="1631951">
                  <a:extLst>
                    <a:ext uri="{9D8B030D-6E8A-4147-A177-3AD203B41FA5}">
                      <a16:colId xmlns:a16="http://schemas.microsoft.com/office/drawing/2014/main" val="107928981"/>
                    </a:ext>
                  </a:extLst>
                </a:gridCol>
              </a:tblGrid>
              <a:tr h="585904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60%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1810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EEA59B3-6DED-4607-AD2B-052D1F76C28F}"/>
              </a:ext>
            </a:extLst>
          </p:cNvPr>
          <p:cNvGrpSpPr/>
          <p:nvPr/>
        </p:nvGrpSpPr>
        <p:grpSpPr>
          <a:xfrm>
            <a:off x="1781435" y="1710571"/>
            <a:ext cx="8287380" cy="715758"/>
            <a:chOff x="1485270" y="2236992"/>
            <a:chExt cx="8287380" cy="715758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4E728DF3-C1A9-43BC-B781-356F153BC32D}"/>
                </a:ext>
              </a:extLst>
            </p:cNvPr>
            <p:cNvSpPr/>
            <p:nvPr/>
          </p:nvSpPr>
          <p:spPr>
            <a:xfrm rot="16200000">
              <a:off x="8934450" y="2114550"/>
              <a:ext cx="257175" cy="141922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EC21487-36D5-4C11-A843-B2D62AA05868}"/>
                </a:ext>
              </a:extLst>
            </p:cNvPr>
            <p:cNvSpPr/>
            <p:nvPr/>
          </p:nvSpPr>
          <p:spPr>
            <a:xfrm rot="16200000">
              <a:off x="3890175" y="290670"/>
              <a:ext cx="257174" cy="506698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D28457-C52E-4ADD-8DE7-C6772E4DDDC5}"/>
                </a:ext>
              </a:extLst>
            </p:cNvPr>
            <p:cNvSpPr txBox="1"/>
            <p:nvPr/>
          </p:nvSpPr>
          <p:spPr>
            <a:xfrm>
              <a:off x="8448833" y="2236992"/>
              <a:ext cx="1209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>
                  <a:latin typeface="+mj-lt"/>
                </a:rPr>
                <a:t>Test Set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AC313B-4721-4F71-A40E-84D88586A223}"/>
                </a:ext>
              </a:extLst>
            </p:cNvPr>
            <p:cNvSpPr txBox="1"/>
            <p:nvPr/>
          </p:nvSpPr>
          <p:spPr>
            <a:xfrm>
              <a:off x="1599412" y="2236992"/>
              <a:ext cx="4838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>
                  <a:latin typeface="+mj-lt"/>
                </a:rPr>
                <a:t>Training Set </a:t>
              </a:r>
            </a:p>
          </p:txBody>
        </p:sp>
      </p:grp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BB7C5C0-1060-405B-9229-13C13B444C6D}"/>
              </a:ext>
            </a:extLst>
          </p:cNvPr>
          <p:cNvSpPr/>
          <p:nvPr/>
        </p:nvSpPr>
        <p:spPr>
          <a:xfrm rot="16200000">
            <a:off x="7622012" y="1583364"/>
            <a:ext cx="253985" cy="1419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BF8602-5899-458B-B5C2-4E1A4F84ECDD}"/>
              </a:ext>
            </a:extLst>
          </p:cNvPr>
          <p:cNvSpPr txBox="1"/>
          <p:nvPr/>
        </p:nvSpPr>
        <p:spPr>
          <a:xfrm>
            <a:off x="6810048" y="1710571"/>
            <a:ext cx="1762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latin typeface="+mj-lt"/>
              </a:rPr>
              <a:t>Validation Set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683DF45-44ED-4331-8D05-A9D2DF046DA4}"/>
              </a:ext>
            </a:extLst>
          </p:cNvPr>
          <p:cNvSpPr txBox="1">
            <a:spLocks/>
          </p:cNvSpPr>
          <p:nvPr/>
        </p:nvSpPr>
        <p:spPr>
          <a:xfrm>
            <a:off x="838193" y="243090"/>
            <a:ext cx="10287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4800" dirty="0"/>
              <a:t>Model Selection – Simple CV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1518301-7FDC-4342-A70B-739869FB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597" y="3522972"/>
            <a:ext cx="8982076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Matrix operation is executed on the training set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27B99C7-58E6-4160-841F-64865EC8AF01}"/>
              </a:ext>
            </a:extLst>
          </p:cNvPr>
          <p:cNvSpPr txBox="1">
            <a:spLocks/>
          </p:cNvSpPr>
          <p:nvPr/>
        </p:nvSpPr>
        <p:spPr>
          <a:xfrm>
            <a:off x="972597" y="4374288"/>
            <a:ext cx="10200958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 err="1">
                <a:latin typeface="+mj-lt"/>
              </a:rPr>
              <a:t>MinMaxScaler</a:t>
            </a:r>
            <a:r>
              <a:rPr lang="en-SG" sz="3000" dirty="0">
                <a:latin typeface="+mj-lt"/>
              </a:rPr>
              <a:t> is applied on matrix to predict interaction score.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C2B5CCC-31E1-4F12-845D-C3BD8E87F766}"/>
              </a:ext>
            </a:extLst>
          </p:cNvPr>
          <p:cNvSpPr txBox="1">
            <a:spLocks/>
          </p:cNvSpPr>
          <p:nvPr/>
        </p:nvSpPr>
        <p:spPr>
          <a:xfrm>
            <a:off x="972596" y="5226859"/>
            <a:ext cx="10609803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Predicted Interaction above 0.5 is labelled as predicted purchase.</a:t>
            </a:r>
          </a:p>
        </p:txBody>
      </p:sp>
    </p:spTree>
    <p:extLst>
      <p:ext uri="{BB962C8B-B14F-4D97-AF65-F5344CB8AC3E}">
        <p14:creationId xmlns:p14="http://schemas.microsoft.com/office/powerpoint/2010/main" val="25014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4" grpId="0" build="p"/>
      <p:bldP spid="35" grpId="0" build="p"/>
      <p:bldP spid="3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683DF45-44ED-4331-8D05-A9D2DF046DA4}"/>
              </a:ext>
            </a:extLst>
          </p:cNvPr>
          <p:cNvSpPr txBox="1">
            <a:spLocks/>
          </p:cNvSpPr>
          <p:nvPr/>
        </p:nvSpPr>
        <p:spPr>
          <a:xfrm>
            <a:off x="838193" y="243090"/>
            <a:ext cx="10287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4800" dirty="0"/>
              <a:t>Model Selection – Simple CV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663F-5AAA-4E95-A664-083F4DD2C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763" y="1624240"/>
            <a:ext cx="6810473" cy="49906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47FB08-D97B-4B2C-BD66-805F45543E2F}"/>
              </a:ext>
            </a:extLst>
          </p:cNvPr>
          <p:cNvSpPr/>
          <p:nvPr/>
        </p:nvSpPr>
        <p:spPr>
          <a:xfrm>
            <a:off x="7326996" y="2001520"/>
            <a:ext cx="2186036" cy="4613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64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683DF45-44ED-4331-8D05-A9D2DF046DA4}"/>
              </a:ext>
            </a:extLst>
          </p:cNvPr>
          <p:cNvSpPr txBox="1">
            <a:spLocks/>
          </p:cNvSpPr>
          <p:nvPr/>
        </p:nvSpPr>
        <p:spPr>
          <a:xfrm>
            <a:off x="838193" y="243090"/>
            <a:ext cx="10287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4800" dirty="0"/>
              <a:t>Model Evaluation – Test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24C86-E29F-4468-A620-811EB3C0E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0" y="1600199"/>
            <a:ext cx="4289454" cy="3745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593B2F-43DD-4532-A392-3B286CB08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21" y="1568653"/>
            <a:ext cx="6122601" cy="4667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23903-B0FF-4172-B298-B98FF035C2E6}"/>
              </a:ext>
            </a:extLst>
          </p:cNvPr>
          <p:cNvSpPr txBox="1"/>
          <p:nvPr/>
        </p:nvSpPr>
        <p:spPr>
          <a:xfrm>
            <a:off x="1523662" y="5377132"/>
            <a:ext cx="2906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Recall: 4.96% </a:t>
            </a:r>
          </a:p>
          <a:p>
            <a:r>
              <a:rPr lang="en-SG" sz="2800" dirty="0"/>
              <a:t>Precision: 7.80%</a:t>
            </a:r>
          </a:p>
        </p:txBody>
      </p:sp>
    </p:spTree>
    <p:extLst>
      <p:ext uri="{BB962C8B-B14F-4D97-AF65-F5344CB8AC3E}">
        <p14:creationId xmlns:p14="http://schemas.microsoft.com/office/powerpoint/2010/main" val="12846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683DF45-44ED-4331-8D05-A9D2DF046DA4}"/>
              </a:ext>
            </a:extLst>
          </p:cNvPr>
          <p:cNvSpPr txBox="1">
            <a:spLocks/>
          </p:cNvSpPr>
          <p:nvPr/>
        </p:nvSpPr>
        <p:spPr>
          <a:xfrm>
            <a:off x="604513" y="310197"/>
            <a:ext cx="10287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4800" dirty="0"/>
              <a:t>Model Evaluation – Demonstration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8FC983-E129-4DB7-846B-C7301E044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288468"/>
              </p:ext>
            </p:extLst>
          </p:nvPr>
        </p:nvGraphicFramePr>
        <p:xfrm>
          <a:off x="89428" y="1980835"/>
          <a:ext cx="10912651" cy="2156480"/>
        </p:xfrm>
        <a:graphic>
          <a:graphicData uri="http://schemas.openxmlformats.org/drawingml/2006/table">
            <a:tbl>
              <a:tblPr/>
              <a:tblGrid>
                <a:gridCol w="1036679">
                  <a:extLst>
                    <a:ext uri="{9D8B030D-6E8A-4147-A177-3AD203B41FA5}">
                      <a16:colId xmlns:a16="http://schemas.microsoft.com/office/drawing/2014/main" val="586701044"/>
                    </a:ext>
                  </a:extLst>
                </a:gridCol>
                <a:gridCol w="1036679">
                  <a:extLst>
                    <a:ext uri="{9D8B030D-6E8A-4147-A177-3AD203B41FA5}">
                      <a16:colId xmlns:a16="http://schemas.microsoft.com/office/drawing/2014/main" val="3101114490"/>
                    </a:ext>
                  </a:extLst>
                </a:gridCol>
                <a:gridCol w="1036679">
                  <a:extLst>
                    <a:ext uri="{9D8B030D-6E8A-4147-A177-3AD203B41FA5}">
                      <a16:colId xmlns:a16="http://schemas.microsoft.com/office/drawing/2014/main" val="725176333"/>
                    </a:ext>
                  </a:extLst>
                </a:gridCol>
                <a:gridCol w="1036679">
                  <a:extLst>
                    <a:ext uri="{9D8B030D-6E8A-4147-A177-3AD203B41FA5}">
                      <a16:colId xmlns:a16="http://schemas.microsoft.com/office/drawing/2014/main" val="2547142926"/>
                    </a:ext>
                  </a:extLst>
                </a:gridCol>
                <a:gridCol w="1289583">
                  <a:extLst>
                    <a:ext uri="{9D8B030D-6E8A-4147-A177-3AD203B41FA5}">
                      <a16:colId xmlns:a16="http://schemas.microsoft.com/office/drawing/2014/main" val="2684113324"/>
                    </a:ext>
                  </a:extLst>
                </a:gridCol>
                <a:gridCol w="1358871">
                  <a:extLst>
                    <a:ext uri="{9D8B030D-6E8A-4147-A177-3AD203B41FA5}">
                      <a16:colId xmlns:a16="http://schemas.microsoft.com/office/drawing/2014/main" val="3670250516"/>
                    </a:ext>
                  </a:extLst>
                </a:gridCol>
                <a:gridCol w="1634732">
                  <a:extLst>
                    <a:ext uri="{9D8B030D-6E8A-4147-A177-3AD203B41FA5}">
                      <a16:colId xmlns:a16="http://schemas.microsoft.com/office/drawing/2014/main" val="4026673918"/>
                    </a:ext>
                  </a:extLst>
                </a:gridCol>
                <a:gridCol w="613024">
                  <a:extLst>
                    <a:ext uri="{9D8B030D-6E8A-4147-A177-3AD203B41FA5}">
                      <a16:colId xmlns:a16="http://schemas.microsoft.com/office/drawing/2014/main" val="4178578813"/>
                    </a:ext>
                  </a:extLst>
                </a:gridCol>
                <a:gridCol w="653893">
                  <a:extLst>
                    <a:ext uri="{9D8B030D-6E8A-4147-A177-3AD203B41FA5}">
                      <a16:colId xmlns:a16="http://schemas.microsoft.com/office/drawing/2014/main" val="2594822425"/>
                    </a:ext>
                  </a:extLst>
                </a:gridCol>
                <a:gridCol w="1215832">
                  <a:extLst>
                    <a:ext uri="{9D8B030D-6E8A-4147-A177-3AD203B41FA5}">
                      <a16:colId xmlns:a16="http://schemas.microsoft.com/office/drawing/2014/main" val="3846335751"/>
                    </a:ext>
                  </a:extLst>
                </a:gridCol>
              </a:tblGrid>
              <a:tr h="341790">
                <a:tc>
                  <a:txBody>
                    <a:bodyPr/>
                    <a:lstStyle/>
                    <a:p>
                      <a:pPr algn="r" fontAlgn="ctr"/>
                      <a:br>
                        <a:rPr lang="en-SG" sz="1200" b="1" dirty="0">
                          <a:effectLst/>
                        </a:rPr>
                      </a:br>
                      <a:endParaRPr lang="en-SG" sz="1200" b="1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 dirty="0" err="1">
                          <a:effectLst/>
                        </a:rPr>
                        <a:t>user_id</a:t>
                      </a:r>
                      <a:endParaRPr lang="en-SG" sz="1200" b="1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product_id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 dirty="0" err="1">
                          <a:effectLst/>
                        </a:rPr>
                        <a:t>user_score</a:t>
                      </a:r>
                      <a:endParaRPr lang="en-SG" sz="1200" b="1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 dirty="0" err="1">
                          <a:effectLst/>
                        </a:rPr>
                        <a:t>user_purchase</a:t>
                      </a:r>
                      <a:endParaRPr lang="en-SG" sz="1200" b="1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 dirty="0" err="1">
                          <a:effectLst/>
                        </a:rPr>
                        <a:t>interaction_score</a:t>
                      </a:r>
                      <a:endParaRPr lang="en-SG" sz="1200" b="1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 dirty="0" err="1">
                          <a:effectLst/>
                        </a:rPr>
                        <a:t>category_code</a:t>
                      </a:r>
                      <a:endParaRPr lang="en-SG" sz="1200" b="1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 dirty="0">
                          <a:effectLst/>
                        </a:rPr>
                        <a:t>brand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 dirty="0">
                          <a:effectLst/>
                        </a:rPr>
                        <a:t>price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 dirty="0" err="1">
                          <a:effectLst/>
                        </a:rPr>
                        <a:t>price_category</a:t>
                      </a:r>
                      <a:endParaRPr lang="en-SG" sz="1200" b="1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3703507"/>
                  </a:ext>
                </a:extLst>
              </a:tr>
              <a:tr h="287629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543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518044530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1307237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6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0.074242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computers.notebook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lenovo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257.38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352916"/>
                  </a:ext>
                </a:extLst>
              </a:tr>
              <a:tr h="287629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2063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518044530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1307366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54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0.546970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 err="1">
                          <a:effectLst/>
                        </a:rPr>
                        <a:t>computers.notebook</a:t>
                      </a:r>
                      <a:endParaRPr lang="en-SG" sz="1200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lenovo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248.62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44035"/>
                  </a:ext>
                </a:extLst>
              </a:tr>
              <a:tr h="287629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9017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518044530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1307067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100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1.000000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computers.notebook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lenovo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251.74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221794"/>
                  </a:ext>
                </a:extLst>
              </a:tr>
              <a:tr h="287629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113488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518044530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1307316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0.025000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computers.notebook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lenovo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248.89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125397"/>
                  </a:ext>
                </a:extLst>
              </a:tr>
              <a:tr h="287629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49036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518044530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1307188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100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1.000000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computers.notebook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hp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285.51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02323"/>
                  </a:ext>
                </a:extLst>
              </a:tr>
              <a:tr h="287629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20103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518044530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1307370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52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0.527273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 err="1">
                          <a:effectLst/>
                        </a:rPr>
                        <a:t>computers.notebook</a:t>
                      </a:r>
                      <a:endParaRPr lang="en-SG" sz="1200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acer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257.15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1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76030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F65E83-B5DB-45FD-B7B3-956BBAB48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58508"/>
              </p:ext>
            </p:extLst>
          </p:nvPr>
        </p:nvGraphicFramePr>
        <p:xfrm>
          <a:off x="89428" y="4659943"/>
          <a:ext cx="12013144" cy="1887860"/>
        </p:xfrm>
        <a:graphic>
          <a:graphicData uri="http://schemas.openxmlformats.org/drawingml/2006/table">
            <a:tbl>
              <a:tblPr/>
              <a:tblGrid>
                <a:gridCol w="674584">
                  <a:extLst>
                    <a:ext uri="{9D8B030D-6E8A-4147-A177-3AD203B41FA5}">
                      <a16:colId xmlns:a16="http://schemas.microsoft.com/office/drawing/2014/main" val="4276084966"/>
                    </a:ext>
                  </a:extLst>
                </a:gridCol>
                <a:gridCol w="1054924">
                  <a:extLst>
                    <a:ext uri="{9D8B030D-6E8A-4147-A177-3AD203B41FA5}">
                      <a16:colId xmlns:a16="http://schemas.microsoft.com/office/drawing/2014/main" val="452875835"/>
                    </a:ext>
                  </a:extLst>
                </a:gridCol>
                <a:gridCol w="1007556">
                  <a:extLst>
                    <a:ext uri="{9D8B030D-6E8A-4147-A177-3AD203B41FA5}">
                      <a16:colId xmlns:a16="http://schemas.microsoft.com/office/drawing/2014/main" val="1053239663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411314212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7052377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825358317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311654057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223528970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422820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8616832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2624234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446892351"/>
                    </a:ext>
                  </a:extLst>
                </a:gridCol>
              </a:tblGrid>
              <a:tr h="339400">
                <a:tc>
                  <a:txBody>
                    <a:bodyPr/>
                    <a:lstStyle/>
                    <a:p>
                      <a:pPr algn="r" fontAlgn="ctr"/>
                      <a:endParaRPr lang="en-SG" sz="1200" b="1">
                        <a:effectLst/>
                      </a:endParaRP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user_id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product_id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user_score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user_purchase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 dirty="0" err="1">
                          <a:effectLst/>
                        </a:rPr>
                        <a:t>interaction_score</a:t>
                      </a:r>
                      <a:endParaRPr lang="en-SG" sz="1200" b="1" dirty="0">
                        <a:effectLst/>
                      </a:endParaRP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category_code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brand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price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price_category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predicted_interaction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predicted_purchase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7102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7739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518044530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1307135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100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1.000000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computers.notebook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hp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320.35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0.595432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3259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13096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518044530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1307356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0.025000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computers.notebook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asus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373.21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2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0.035718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731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16729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518044530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1306686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0.025000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computers.notebook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prestigio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257.15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0.104291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232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b="1">
                          <a:effectLst/>
                        </a:rPr>
                        <a:t>20097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518044530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1306185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2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0.034848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computers.notebook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acer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386.08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>
                          <a:effectLst/>
                        </a:rPr>
                        <a:t>2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0.148099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200" dirty="0">
                          <a:effectLst/>
                        </a:rPr>
                        <a:t>0</a:t>
                      </a:r>
                    </a:p>
                  </a:txBody>
                  <a:tcPr marL="82101" marR="82101" marT="41050" marB="41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520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ADA80E-B51F-495C-B0EF-CA3638CFC583}"/>
              </a:ext>
            </a:extLst>
          </p:cNvPr>
          <p:cNvSpPr txBox="1"/>
          <p:nvPr/>
        </p:nvSpPr>
        <p:spPr>
          <a:xfrm>
            <a:off x="209549" y="1657669"/>
            <a:ext cx="536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Train-Validation Set for </a:t>
            </a:r>
            <a:r>
              <a:rPr lang="en-SG" dirty="0" err="1">
                <a:solidFill>
                  <a:srgbClr val="FF0000"/>
                </a:solidFill>
              </a:rPr>
              <a:t>User_Id</a:t>
            </a:r>
            <a:r>
              <a:rPr lang="en-SG" dirty="0">
                <a:solidFill>
                  <a:srgbClr val="FF0000"/>
                </a:solidFill>
              </a:rPr>
              <a:t>: </a:t>
            </a:r>
            <a:r>
              <a:rPr lang="en-SG" sz="1800" dirty="0">
                <a:solidFill>
                  <a:srgbClr val="FF0000"/>
                </a:solidFill>
                <a:effectLst/>
              </a:rPr>
              <a:t>518044530</a:t>
            </a:r>
          </a:p>
          <a:p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59588-16D3-4A17-B428-6C4234724626}"/>
              </a:ext>
            </a:extLst>
          </p:cNvPr>
          <p:cNvSpPr txBox="1"/>
          <p:nvPr/>
        </p:nvSpPr>
        <p:spPr>
          <a:xfrm>
            <a:off x="209549" y="4290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Test Set for </a:t>
            </a:r>
            <a:r>
              <a:rPr lang="en-SG" dirty="0" err="1">
                <a:solidFill>
                  <a:srgbClr val="FF0000"/>
                </a:solidFill>
              </a:rPr>
              <a:t>User_Id</a:t>
            </a:r>
            <a:r>
              <a:rPr lang="en-SG" dirty="0">
                <a:solidFill>
                  <a:srgbClr val="FF0000"/>
                </a:solidFill>
              </a:rPr>
              <a:t>: </a:t>
            </a:r>
            <a:r>
              <a:rPr lang="en-SG" sz="1800" dirty="0">
                <a:solidFill>
                  <a:srgbClr val="FF0000"/>
                </a:solidFill>
                <a:effectLst/>
              </a:rPr>
              <a:t>518044530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CB296-82A0-4CE4-A13E-40CF74483992}"/>
              </a:ext>
            </a:extLst>
          </p:cNvPr>
          <p:cNvSpPr/>
          <p:nvPr/>
        </p:nvSpPr>
        <p:spPr>
          <a:xfrm>
            <a:off x="89428" y="2722880"/>
            <a:ext cx="10920797" cy="548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27851-05F8-487E-947F-A4BBE70A4D8C}"/>
              </a:ext>
            </a:extLst>
          </p:cNvPr>
          <p:cNvSpPr/>
          <p:nvPr/>
        </p:nvSpPr>
        <p:spPr>
          <a:xfrm>
            <a:off x="73137" y="3562178"/>
            <a:ext cx="10928942" cy="548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3F75F8-3D2E-44AA-8EFC-D606A5D935EF}"/>
              </a:ext>
            </a:extLst>
          </p:cNvPr>
          <p:cNvSpPr/>
          <p:nvPr/>
        </p:nvSpPr>
        <p:spPr>
          <a:xfrm>
            <a:off x="113370" y="5094410"/>
            <a:ext cx="11989202" cy="379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515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1" grpId="0" animBg="1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683DF45-44ED-4331-8D05-A9D2DF046DA4}"/>
              </a:ext>
            </a:extLst>
          </p:cNvPr>
          <p:cNvSpPr txBox="1">
            <a:spLocks/>
          </p:cNvSpPr>
          <p:nvPr/>
        </p:nvSpPr>
        <p:spPr>
          <a:xfrm>
            <a:off x="604513" y="310197"/>
            <a:ext cx="10287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4800" dirty="0"/>
              <a:t>Model Evaluation – Demonstration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DA80E-B51F-495C-B0EF-CA3638CFC583}"/>
              </a:ext>
            </a:extLst>
          </p:cNvPr>
          <p:cNvSpPr txBox="1"/>
          <p:nvPr/>
        </p:nvSpPr>
        <p:spPr>
          <a:xfrm>
            <a:off x="3101974" y="1789749"/>
            <a:ext cx="5988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u="sng" dirty="0">
                <a:solidFill>
                  <a:srgbClr val="FF0000"/>
                </a:solidFill>
                <a:latin typeface="+mj-lt"/>
              </a:rPr>
              <a:t>Top Recommendations for </a:t>
            </a:r>
            <a:r>
              <a:rPr lang="en-SG" sz="2400" u="sng" dirty="0" err="1">
                <a:solidFill>
                  <a:srgbClr val="FF0000"/>
                </a:solidFill>
                <a:latin typeface="+mj-lt"/>
              </a:rPr>
              <a:t>User_Id</a:t>
            </a:r>
            <a:r>
              <a:rPr lang="en-SG" sz="2400" u="sng" dirty="0">
                <a:solidFill>
                  <a:srgbClr val="FF0000"/>
                </a:solidFill>
                <a:latin typeface="+mj-lt"/>
              </a:rPr>
              <a:t>: </a:t>
            </a:r>
            <a:r>
              <a:rPr lang="en-SG" sz="2400" u="sng" dirty="0">
                <a:solidFill>
                  <a:srgbClr val="FF0000"/>
                </a:solidFill>
                <a:effectLst/>
                <a:latin typeface="+mj-lt"/>
              </a:rPr>
              <a:t>518044530</a:t>
            </a:r>
          </a:p>
          <a:p>
            <a:endParaRPr lang="en-S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596042-B668-4AFA-BDFD-CBF6CEF2D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30768"/>
              </p:ext>
            </p:extLst>
          </p:nvPr>
        </p:nvGraphicFramePr>
        <p:xfrm>
          <a:off x="1600428" y="2399633"/>
          <a:ext cx="8991144" cy="3941190"/>
        </p:xfrm>
        <a:graphic>
          <a:graphicData uri="http://schemas.openxmlformats.org/drawingml/2006/table">
            <a:tbl>
              <a:tblPr/>
              <a:tblGrid>
                <a:gridCol w="629076">
                  <a:extLst>
                    <a:ext uri="{9D8B030D-6E8A-4147-A177-3AD203B41FA5}">
                      <a16:colId xmlns:a16="http://schemas.microsoft.com/office/drawing/2014/main" val="3074857585"/>
                    </a:ext>
                  </a:extLst>
                </a:gridCol>
                <a:gridCol w="1138233">
                  <a:extLst>
                    <a:ext uri="{9D8B030D-6E8A-4147-A177-3AD203B41FA5}">
                      <a16:colId xmlns:a16="http://schemas.microsoft.com/office/drawing/2014/main" val="1659432280"/>
                    </a:ext>
                  </a:extLst>
                </a:gridCol>
                <a:gridCol w="1070615">
                  <a:extLst>
                    <a:ext uri="{9D8B030D-6E8A-4147-A177-3AD203B41FA5}">
                      <a16:colId xmlns:a16="http://schemas.microsoft.com/office/drawing/2014/main" val="774253172"/>
                    </a:ext>
                  </a:extLst>
                </a:gridCol>
                <a:gridCol w="1577748">
                  <a:extLst>
                    <a:ext uri="{9D8B030D-6E8A-4147-A177-3AD203B41FA5}">
                      <a16:colId xmlns:a16="http://schemas.microsoft.com/office/drawing/2014/main" val="142689959"/>
                    </a:ext>
                  </a:extLst>
                </a:gridCol>
                <a:gridCol w="1656636">
                  <a:extLst>
                    <a:ext uri="{9D8B030D-6E8A-4147-A177-3AD203B41FA5}">
                      <a16:colId xmlns:a16="http://schemas.microsoft.com/office/drawing/2014/main" val="2184558457"/>
                    </a:ext>
                  </a:extLst>
                </a:gridCol>
                <a:gridCol w="732527">
                  <a:extLst>
                    <a:ext uri="{9D8B030D-6E8A-4147-A177-3AD203B41FA5}">
                      <a16:colId xmlns:a16="http://schemas.microsoft.com/office/drawing/2014/main" val="971042222"/>
                    </a:ext>
                  </a:extLst>
                </a:gridCol>
                <a:gridCol w="717283">
                  <a:extLst>
                    <a:ext uri="{9D8B030D-6E8A-4147-A177-3AD203B41FA5}">
                      <a16:colId xmlns:a16="http://schemas.microsoft.com/office/drawing/2014/main" val="3130540299"/>
                    </a:ext>
                  </a:extLst>
                </a:gridCol>
                <a:gridCol w="1469026">
                  <a:extLst>
                    <a:ext uri="{9D8B030D-6E8A-4147-A177-3AD203B41FA5}">
                      <a16:colId xmlns:a16="http://schemas.microsoft.com/office/drawing/2014/main" val="385798677"/>
                    </a:ext>
                  </a:extLst>
                </a:gridCol>
              </a:tblGrid>
              <a:tr h="358290">
                <a:tc>
                  <a:txBody>
                    <a:bodyPr/>
                    <a:lstStyle/>
                    <a:p>
                      <a:pPr algn="r" fontAlgn="ctr"/>
                      <a:endParaRPr lang="en-SG" sz="1100" b="1" dirty="0">
                        <a:effectLst/>
                      </a:endParaRP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 dirty="0" err="1">
                          <a:effectLst/>
                        </a:rPr>
                        <a:t>user_id</a:t>
                      </a:r>
                      <a:endParaRPr lang="en-SG" sz="1100" b="1" dirty="0">
                        <a:effectLst/>
                      </a:endParaRP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 dirty="0" err="1">
                          <a:effectLst/>
                        </a:rPr>
                        <a:t>product_id</a:t>
                      </a:r>
                      <a:endParaRPr lang="en-SG" sz="1100" b="1" dirty="0">
                        <a:effectLst/>
                      </a:endParaRP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 dirty="0" err="1">
                          <a:effectLst/>
                        </a:rPr>
                        <a:t>predicted_interaction</a:t>
                      </a:r>
                      <a:endParaRPr lang="en-SG" sz="1100" b="1" dirty="0">
                        <a:effectLst/>
                      </a:endParaRP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 dirty="0" err="1">
                          <a:effectLst/>
                        </a:rPr>
                        <a:t>category_code</a:t>
                      </a:r>
                      <a:endParaRPr lang="en-SG" sz="1100" b="1" dirty="0">
                        <a:effectLst/>
                      </a:endParaRP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 dirty="0">
                          <a:effectLst/>
                        </a:rPr>
                        <a:t>brand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 dirty="0">
                          <a:effectLst/>
                        </a:rPr>
                        <a:t>price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 dirty="0" err="1">
                          <a:effectLst/>
                        </a:rPr>
                        <a:t>price_category</a:t>
                      </a:r>
                      <a:endParaRPr lang="en-SG" sz="1100" b="1" dirty="0">
                        <a:effectLst/>
                      </a:endParaRPr>
                    </a:p>
                  </a:txBody>
                  <a:tcPr marL="56511" marR="56511" marT="28255" marB="28255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609607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22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1304392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0.623003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lenovo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180.11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5132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29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1307188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0.595432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hp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285.51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48617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16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1306818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0.623003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lenovo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218.77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dirty="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77821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15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1307004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0.623003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lenovo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290.61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21469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11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1307068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0.623003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dirty="0" err="1">
                          <a:effectLst/>
                        </a:rPr>
                        <a:t>lenovo</a:t>
                      </a:r>
                      <a:endParaRPr lang="en-SG" sz="1100" dirty="0">
                        <a:effectLst/>
                      </a:endParaRP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303.48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24936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20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1307366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0.623003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lenovo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248.62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38002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26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1305998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0.595432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hp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270.02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787320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10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1307151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0.623003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lenovo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329.46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00200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25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1305583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0.595432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hp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295.99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1429"/>
                  </a:ext>
                </a:extLst>
              </a:tr>
              <a:tr h="358290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2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518044530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1304995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0.623003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computers.notebook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lenovo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180.11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dirty="0">
                          <a:effectLst/>
                        </a:rPr>
                        <a:t>1</a:t>
                      </a:r>
                    </a:p>
                  </a:txBody>
                  <a:tcPr marL="56511" marR="56511" marT="28255" marB="282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14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0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683DF45-44ED-4331-8D05-A9D2DF046DA4}"/>
              </a:ext>
            </a:extLst>
          </p:cNvPr>
          <p:cNvSpPr txBox="1">
            <a:spLocks/>
          </p:cNvSpPr>
          <p:nvPr/>
        </p:nvSpPr>
        <p:spPr>
          <a:xfrm>
            <a:off x="604513" y="310197"/>
            <a:ext cx="10287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4800" dirty="0"/>
              <a:t>Conclusion &amp; Future 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9B7460-B21B-4CFB-A710-1C1E638EB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97497"/>
            <a:ext cx="11353801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Created Content-Based Recommender based on multiple categories.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257FFF-A6ED-4C7E-BF83-5712C759E305}"/>
              </a:ext>
            </a:extLst>
          </p:cNvPr>
          <p:cNvSpPr txBox="1">
            <a:spLocks/>
          </p:cNvSpPr>
          <p:nvPr/>
        </p:nvSpPr>
        <p:spPr>
          <a:xfrm>
            <a:off x="628652" y="2838684"/>
            <a:ext cx="1135380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Precision of model is generally higher for eventual buyers.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D36223-6476-4D06-8AF2-4D44CB2272B1}"/>
              </a:ext>
            </a:extLst>
          </p:cNvPr>
          <p:cNvSpPr txBox="1">
            <a:spLocks/>
          </p:cNvSpPr>
          <p:nvPr/>
        </p:nvSpPr>
        <p:spPr>
          <a:xfrm>
            <a:off x="628652" y="3779871"/>
            <a:ext cx="1135380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Recall of model is becomes higher when a customer purchase more.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AB31B6-9729-49C2-B9E8-7101B685C273}"/>
              </a:ext>
            </a:extLst>
          </p:cNvPr>
          <p:cNvSpPr txBox="1">
            <a:spLocks/>
          </p:cNvSpPr>
          <p:nvPr/>
        </p:nvSpPr>
        <p:spPr>
          <a:xfrm>
            <a:off x="628650" y="4721058"/>
            <a:ext cx="1135380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Future Work may consider using a data of longer period.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412767-C3CC-4D9C-B1D5-5C859C657FD6}"/>
              </a:ext>
            </a:extLst>
          </p:cNvPr>
          <p:cNvSpPr txBox="1">
            <a:spLocks/>
          </p:cNvSpPr>
          <p:nvPr/>
        </p:nvSpPr>
        <p:spPr>
          <a:xfrm>
            <a:off x="604513" y="5662245"/>
            <a:ext cx="1135380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Neural networks can be applied to create a hybrid recommender.</a:t>
            </a:r>
          </a:p>
        </p:txBody>
      </p:sp>
    </p:spTree>
    <p:extLst>
      <p:ext uri="{BB962C8B-B14F-4D97-AF65-F5344CB8AC3E}">
        <p14:creationId xmlns:p14="http://schemas.microsoft.com/office/powerpoint/2010/main" val="353163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  <p:bldP spid="9" grpId="0" build="p"/>
      <p:bldP spid="10" grpId="0" build="p"/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808A30-A1EC-4D56-A71B-EF38A0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573" y="0"/>
            <a:ext cx="3352699" cy="3339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065F1-CB4E-479E-9816-2459CECC5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772" y="68421"/>
            <a:ext cx="3471025" cy="3262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2FD4BB-3341-4475-9336-1FEA3B66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574" y="3331007"/>
            <a:ext cx="3352698" cy="3407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E6633-A4C8-423B-9377-454F8F78B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772" y="3390015"/>
            <a:ext cx="3467298" cy="33488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B8EBE0D-6CDF-4D78-A04B-9B1D1D0E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886" y="2766220"/>
            <a:ext cx="3733804" cy="1325563"/>
          </a:xfrm>
        </p:spPr>
        <p:txBody>
          <a:bodyPr>
            <a:normAutofit/>
          </a:bodyPr>
          <a:lstStyle/>
          <a:p>
            <a:r>
              <a:rPr lang="en-SG" b="1" dirty="0"/>
              <a:t>Other Projects</a:t>
            </a:r>
            <a:br>
              <a:rPr lang="en-SG" b="1" dirty="0"/>
            </a:br>
            <a:r>
              <a:rPr lang="en-SG" b="1" dirty="0"/>
              <a:t>Accomplished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F15D155-B4E8-4D33-AD86-491F0110F3ED}"/>
              </a:ext>
            </a:extLst>
          </p:cNvPr>
          <p:cNvSpPr/>
          <p:nvPr/>
        </p:nvSpPr>
        <p:spPr>
          <a:xfrm>
            <a:off x="559464" y="2433638"/>
            <a:ext cx="352421" cy="199072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4E3BEC8-4EFD-4AA6-AF6E-78732E05B989}"/>
              </a:ext>
            </a:extLst>
          </p:cNvPr>
          <p:cNvSpPr/>
          <p:nvPr/>
        </p:nvSpPr>
        <p:spPr>
          <a:xfrm>
            <a:off x="4293269" y="2433637"/>
            <a:ext cx="352421" cy="199072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089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E9B3D1-92FE-493D-8BD0-B84146CA2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7F683-F130-41C1-8B38-5F7E77C2B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EACFF-8A5A-489A-9E25-D368BFF1EAA9}"/>
              </a:ext>
            </a:extLst>
          </p:cNvPr>
          <p:cNvSpPr txBox="1"/>
          <p:nvPr/>
        </p:nvSpPr>
        <p:spPr>
          <a:xfrm>
            <a:off x="7620002" y="444207"/>
            <a:ext cx="3358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latin typeface="+mj-lt"/>
              </a:rPr>
              <a:t>Thank You!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1A9B2-4514-4E11-939F-55F91D637338}"/>
              </a:ext>
            </a:extLst>
          </p:cNvPr>
          <p:cNvSpPr txBox="1"/>
          <p:nvPr/>
        </p:nvSpPr>
        <p:spPr>
          <a:xfrm>
            <a:off x="1824806" y="322569"/>
            <a:ext cx="3358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latin typeface="+mj-lt"/>
              </a:rPr>
              <a:t>Follow me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LinkedIn: @tanpengshi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Medium: @tanpengshi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GitHub: @tanpengshi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7497B5-1A53-4DE8-8CED-7D1B4AF7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211544"/>
            <a:ext cx="1496216" cy="16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9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5705C5-98DD-421D-8E96-E4A70A6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3" y="243090"/>
            <a:ext cx="10287007" cy="1325563"/>
          </a:xfrm>
        </p:spPr>
        <p:txBody>
          <a:bodyPr>
            <a:normAutofit/>
          </a:bodyPr>
          <a:lstStyle/>
          <a:p>
            <a:r>
              <a:rPr lang="en-SG" sz="4800" dirty="0"/>
              <a:t>Introduction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B6C06B-D0AC-4D90-98CF-A6D515DD8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09257"/>
            <a:ext cx="10477501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Recommender System for E-commerce (Content-Based Filtering).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AD7C67-CCC4-4974-8667-43428C294F70}"/>
              </a:ext>
            </a:extLst>
          </p:cNvPr>
          <p:cNvSpPr txBox="1">
            <a:spLocks/>
          </p:cNvSpPr>
          <p:nvPr/>
        </p:nvSpPr>
        <p:spPr>
          <a:xfrm>
            <a:off x="838199" y="2929286"/>
            <a:ext cx="1028700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Engineered an algorithm from scratch.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43BF15-15BF-4409-8785-9418ABCDF74A}"/>
              </a:ext>
            </a:extLst>
          </p:cNvPr>
          <p:cNvSpPr txBox="1">
            <a:spLocks/>
          </p:cNvSpPr>
          <p:nvPr/>
        </p:nvSpPr>
        <p:spPr>
          <a:xfrm>
            <a:off x="838193" y="3850554"/>
            <a:ext cx="10715632" cy="930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b="1" u="sng" dirty="0">
                <a:latin typeface="+mj-lt"/>
              </a:rPr>
              <a:t>Tools Applied</a:t>
            </a:r>
            <a:r>
              <a:rPr lang="en-SG" sz="3000" dirty="0">
                <a:latin typeface="+mj-lt"/>
              </a:rPr>
              <a:t>: Cosine Similarity, Matrix Product, </a:t>
            </a:r>
            <a:r>
              <a:rPr lang="en-SG" sz="3000" dirty="0" err="1">
                <a:latin typeface="+mj-lt"/>
              </a:rPr>
              <a:t>Tfidf</a:t>
            </a:r>
            <a:r>
              <a:rPr lang="en-SG" sz="3000" dirty="0">
                <a:latin typeface="+mj-lt"/>
              </a:rPr>
              <a:t> Vectorizer, </a:t>
            </a:r>
            <a:r>
              <a:rPr lang="en-SG" sz="3000" dirty="0" err="1">
                <a:latin typeface="+mj-lt"/>
              </a:rPr>
              <a:t>MinMaxScaler</a:t>
            </a:r>
            <a:r>
              <a:rPr lang="en-SG" sz="3000" dirty="0">
                <a:latin typeface="+mj-lt"/>
              </a:rPr>
              <a:t>.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4F3CB7-468D-474F-8710-10D52067C9C1}"/>
              </a:ext>
            </a:extLst>
          </p:cNvPr>
          <p:cNvSpPr txBox="1">
            <a:spLocks/>
          </p:cNvSpPr>
          <p:nvPr/>
        </p:nvSpPr>
        <p:spPr>
          <a:xfrm>
            <a:off x="838199" y="5099567"/>
            <a:ext cx="1057275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Obtained about 110million user interactions from Kaggle. </a:t>
            </a:r>
          </a:p>
        </p:txBody>
      </p:sp>
    </p:spTree>
    <p:extLst>
      <p:ext uri="{BB962C8B-B14F-4D97-AF65-F5344CB8AC3E}">
        <p14:creationId xmlns:p14="http://schemas.microsoft.com/office/powerpoint/2010/main" val="165244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5705C5-98DD-421D-8E96-E4A70A6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3" y="243090"/>
            <a:ext cx="10287007" cy="1325563"/>
          </a:xfrm>
        </p:spPr>
        <p:txBody>
          <a:bodyPr>
            <a:normAutofit/>
          </a:bodyPr>
          <a:lstStyle/>
          <a:p>
            <a:r>
              <a:rPr lang="en-SG" sz="4800" dirty="0"/>
              <a:t>Python Tools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8D6A39-98B8-442E-96B1-CEB254798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84" y="3783523"/>
            <a:ext cx="2846416" cy="1150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128174-97A2-474F-8621-EB693F8BA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5" y="1779498"/>
            <a:ext cx="4046214" cy="1602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2094C8-7568-40CC-9064-5800E2774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82" y="4358736"/>
            <a:ext cx="3740588" cy="2013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37D7D7-CBBE-4B6D-ACF8-37A43057F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180022"/>
            <a:ext cx="2662404" cy="761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66A4F9-BAA1-44EA-AF3C-69886D5ECB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305" y="1779498"/>
            <a:ext cx="2773819" cy="10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6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5705C5-98DD-421D-8E96-E4A70A6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3" y="243090"/>
            <a:ext cx="10287007" cy="1325563"/>
          </a:xfrm>
        </p:spPr>
        <p:txBody>
          <a:bodyPr>
            <a:normAutofit/>
          </a:bodyPr>
          <a:lstStyle/>
          <a:p>
            <a:r>
              <a:rPr lang="en-SG" sz="4800" dirty="0"/>
              <a:t>Exploratory Data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E5BCA-A6D4-4444-9540-E14D9EE80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61"/>
              </p:ext>
            </p:extLst>
          </p:nvPr>
        </p:nvGraphicFramePr>
        <p:xfrm>
          <a:off x="771518" y="1600199"/>
          <a:ext cx="10029834" cy="4762505"/>
        </p:xfrm>
        <a:graphic>
          <a:graphicData uri="http://schemas.openxmlformats.org/drawingml/2006/table">
            <a:tbl>
              <a:tblPr/>
              <a:tblGrid>
                <a:gridCol w="1114426">
                  <a:extLst>
                    <a:ext uri="{9D8B030D-6E8A-4147-A177-3AD203B41FA5}">
                      <a16:colId xmlns:a16="http://schemas.microsoft.com/office/drawing/2014/main" val="3153357124"/>
                    </a:ext>
                  </a:extLst>
                </a:gridCol>
                <a:gridCol w="1114426">
                  <a:extLst>
                    <a:ext uri="{9D8B030D-6E8A-4147-A177-3AD203B41FA5}">
                      <a16:colId xmlns:a16="http://schemas.microsoft.com/office/drawing/2014/main" val="1300839828"/>
                    </a:ext>
                  </a:extLst>
                </a:gridCol>
                <a:gridCol w="1114426">
                  <a:extLst>
                    <a:ext uri="{9D8B030D-6E8A-4147-A177-3AD203B41FA5}">
                      <a16:colId xmlns:a16="http://schemas.microsoft.com/office/drawing/2014/main" val="870015253"/>
                    </a:ext>
                  </a:extLst>
                </a:gridCol>
                <a:gridCol w="1114426">
                  <a:extLst>
                    <a:ext uri="{9D8B030D-6E8A-4147-A177-3AD203B41FA5}">
                      <a16:colId xmlns:a16="http://schemas.microsoft.com/office/drawing/2014/main" val="3220065847"/>
                    </a:ext>
                  </a:extLst>
                </a:gridCol>
                <a:gridCol w="1550920">
                  <a:extLst>
                    <a:ext uri="{9D8B030D-6E8A-4147-A177-3AD203B41FA5}">
                      <a16:colId xmlns:a16="http://schemas.microsoft.com/office/drawing/2014/main" val="2299032302"/>
                    </a:ext>
                  </a:extLst>
                </a:gridCol>
                <a:gridCol w="677932">
                  <a:extLst>
                    <a:ext uri="{9D8B030D-6E8A-4147-A177-3AD203B41FA5}">
                      <a16:colId xmlns:a16="http://schemas.microsoft.com/office/drawing/2014/main" val="363057558"/>
                    </a:ext>
                  </a:extLst>
                </a:gridCol>
                <a:gridCol w="1114426">
                  <a:extLst>
                    <a:ext uri="{9D8B030D-6E8A-4147-A177-3AD203B41FA5}">
                      <a16:colId xmlns:a16="http://schemas.microsoft.com/office/drawing/2014/main" val="2322627221"/>
                    </a:ext>
                  </a:extLst>
                </a:gridCol>
                <a:gridCol w="1114426">
                  <a:extLst>
                    <a:ext uri="{9D8B030D-6E8A-4147-A177-3AD203B41FA5}">
                      <a16:colId xmlns:a16="http://schemas.microsoft.com/office/drawing/2014/main" val="1434134556"/>
                    </a:ext>
                  </a:extLst>
                </a:gridCol>
                <a:gridCol w="1114426">
                  <a:extLst>
                    <a:ext uri="{9D8B030D-6E8A-4147-A177-3AD203B41FA5}">
                      <a16:colId xmlns:a16="http://schemas.microsoft.com/office/drawing/2014/main" val="1360302838"/>
                    </a:ext>
                  </a:extLst>
                </a:gridCol>
              </a:tblGrid>
              <a:tr h="380841">
                <a:tc>
                  <a:txBody>
                    <a:bodyPr/>
                    <a:lstStyle/>
                    <a:p>
                      <a:pPr algn="ctr" fontAlgn="ctr"/>
                      <a:endParaRPr lang="en-SG" sz="1200" b="1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dirty="0" err="1">
                          <a:effectLst/>
                        </a:rPr>
                        <a:t>event_time</a:t>
                      </a:r>
                      <a:endParaRPr lang="en-SG" sz="1200" b="1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dirty="0" err="1">
                          <a:effectLst/>
                        </a:rPr>
                        <a:t>event_type</a:t>
                      </a:r>
                      <a:endParaRPr lang="en-SG" sz="1200" b="1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dirty="0" err="1">
                          <a:effectLst/>
                        </a:rPr>
                        <a:t>product_id</a:t>
                      </a:r>
                      <a:endParaRPr lang="en-SG" sz="1200" b="1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dirty="0" err="1">
                          <a:effectLst/>
                        </a:rPr>
                        <a:t>category_code</a:t>
                      </a:r>
                      <a:endParaRPr lang="en-SG" sz="1200" b="1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dirty="0">
                          <a:effectLst/>
                        </a:rPr>
                        <a:t>brand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dirty="0">
                          <a:effectLst/>
                        </a:rPr>
                        <a:t>price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dirty="0" err="1">
                          <a:effectLst/>
                        </a:rPr>
                        <a:t>user_id</a:t>
                      </a:r>
                      <a:endParaRPr lang="en-SG" sz="1200" b="1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category</a:t>
                      </a:r>
                      <a:endParaRPr lang="en-SG" sz="1200" b="1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43555"/>
                  </a:ext>
                </a:extLst>
              </a:tr>
              <a:tr h="38833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0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2019-10-01 00:00:01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1307067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 err="1">
                          <a:effectLst/>
                        </a:rPr>
                        <a:t>computers.notebook</a:t>
                      </a:r>
                      <a:endParaRPr lang="en-SG" sz="1200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 err="1">
                          <a:effectLst/>
                        </a:rPr>
                        <a:t>lenovo</a:t>
                      </a:r>
                      <a:endParaRPr lang="en-SG" sz="1200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251.74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550050854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20256"/>
                  </a:ext>
                </a:extLst>
              </a:tr>
              <a:tr h="38833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1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2019-10-01 00:00:05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1480613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computers.desktop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pulser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908.62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512742880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13595"/>
                  </a:ext>
                </a:extLst>
              </a:tr>
              <a:tr h="38833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2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2019-10-01 00:00:19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1306631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 err="1">
                          <a:effectLst/>
                        </a:rPr>
                        <a:t>computers.notebook</a:t>
                      </a:r>
                      <a:endParaRPr lang="en-SG" sz="1200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hp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580.89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550050854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70383"/>
                  </a:ext>
                </a:extLst>
              </a:tr>
              <a:tr h="38833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3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2019-10-01 00:00:22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1480714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 err="1">
                          <a:effectLst/>
                        </a:rPr>
                        <a:t>computers.desktop</a:t>
                      </a:r>
                      <a:endParaRPr lang="en-SG" sz="1200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pulser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921.49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512742880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705786"/>
                  </a:ext>
                </a:extLst>
              </a:tr>
              <a:tr h="38833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2019-10-01 00:00:37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1701111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computers.peripherals.monitor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acer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514.79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547028884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333670"/>
                  </a:ext>
                </a:extLst>
              </a:tr>
              <a:tr h="20282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...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...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...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...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...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...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...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...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...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75041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356720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2019-10-05 23:59:20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1480584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computers.desktop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hp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984.20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514752680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36432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356721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2019-10-05 23:59:40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1480584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computers.desktop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hp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984.20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514752680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865296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356722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2019-10-05 23:59:50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1480171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computers.desktop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acer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823.67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514752680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1449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>
                          <a:effectLst/>
                        </a:rPr>
                        <a:t>356723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2019-10-05 23:59:55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1306556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computers.notebook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lenovo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926.64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513465266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61082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dirty="0">
                          <a:effectLst/>
                        </a:rPr>
                        <a:t>356724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2019-10-05 23:59:57 UTC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view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6400313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 err="1">
                          <a:effectLst/>
                        </a:rPr>
                        <a:t>computers.components.cpu</a:t>
                      </a:r>
                      <a:endParaRPr lang="en-SG" sz="1200" dirty="0">
                        <a:effectLst/>
                      </a:endParaRP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intel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177.48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>
                          <a:effectLst/>
                        </a:rPr>
                        <a:t>546038044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computers</a:t>
                      </a:r>
                    </a:p>
                  </a:txBody>
                  <a:tcPr marL="17064" marR="17064" marT="8532" marB="85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6237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30AAC90-430F-4F21-A708-4B53DD2A2DD8}"/>
              </a:ext>
            </a:extLst>
          </p:cNvPr>
          <p:cNvSpPr/>
          <p:nvPr/>
        </p:nvSpPr>
        <p:spPr>
          <a:xfrm>
            <a:off x="1866900" y="1600199"/>
            <a:ext cx="1152525" cy="4762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08B8C1-4D87-41FE-B9DE-C32656480A85}"/>
              </a:ext>
            </a:extLst>
          </p:cNvPr>
          <p:cNvSpPr/>
          <p:nvPr/>
        </p:nvSpPr>
        <p:spPr>
          <a:xfrm>
            <a:off x="3019426" y="1600197"/>
            <a:ext cx="1095382" cy="4762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38BE0-056F-44F1-90D6-E278B83EF919}"/>
              </a:ext>
            </a:extLst>
          </p:cNvPr>
          <p:cNvSpPr/>
          <p:nvPr/>
        </p:nvSpPr>
        <p:spPr>
          <a:xfrm>
            <a:off x="9705970" y="1600198"/>
            <a:ext cx="1095382" cy="4762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44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5705C5-98DD-421D-8E96-E4A70A6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3" y="243090"/>
            <a:ext cx="10287007" cy="1325563"/>
          </a:xfrm>
        </p:spPr>
        <p:txBody>
          <a:bodyPr>
            <a:normAutofit/>
          </a:bodyPr>
          <a:lstStyle/>
          <a:p>
            <a:r>
              <a:rPr lang="en-SG" sz="4800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8B2DA-9FF2-4F20-A99C-C9E65D3E4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89" y="1971675"/>
            <a:ext cx="6497844" cy="451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3D254-332C-42F0-93C8-917F634D0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3" y="1971675"/>
            <a:ext cx="4050210" cy="4362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9AC677-3577-4C97-8C15-9C78590802D9}"/>
              </a:ext>
            </a:extLst>
          </p:cNvPr>
          <p:cNvSpPr txBox="1"/>
          <p:nvPr/>
        </p:nvSpPr>
        <p:spPr>
          <a:xfrm>
            <a:off x="2476500" y="4779496"/>
            <a:ext cx="221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About 1.8% View-to-Purchase Conversion</a:t>
            </a:r>
            <a:r>
              <a:rPr lang="en-SG" sz="1600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431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5705C5-98DD-421D-8E96-E4A70A6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3" y="243090"/>
            <a:ext cx="10287007" cy="1325563"/>
          </a:xfrm>
        </p:spPr>
        <p:txBody>
          <a:bodyPr>
            <a:normAutofit/>
          </a:bodyPr>
          <a:lstStyle/>
          <a:p>
            <a:r>
              <a:rPr lang="en-SG" sz="4800" dirty="0"/>
              <a:t>Target 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4C24FD-BB29-4338-B43B-477D23C2A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09257"/>
            <a:ext cx="8982076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Create user score for each user-product interaction.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45F40A-F81F-4A0E-A1A2-98FCFFE015B8}"/>
              </a:ext>
            </a:extLst>
          </p:cNvPr>
          <p:cNvSpPr txBox="1">
            <a:spLocks/>
          </p:cNvSpPr>
          <p:nvPr/>
        </p:nvSpPr>
        <p:spPr>
          <a:xfrm>
            <a:off x="838193" y="3053111"/>
            <a:ext cx="971550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No interaction: </a:t>
            </a:r>
            <a:r>
              <a:rPr lang="en-SG" sz="3000" dirty="0">
                <a:solidFill>
                  <a:srgbClr val="FF0000"/>
                </a:solidFill>
                <a:latin typeface="+mj-lt"/>
              </a:rPr>
              <a:t>0</a:t>
            </a:r>
            <a:r>
              <a:rPr lang="en-SG" sz="3000" dirty="0">
                <a:latin typeface="+mj-lt"/>
              </a:rPr>
              <a:t>, View: </a:t>
            </a:r>
            <a:r>
              <a:rPr lang="en-SG" sz="3000" dirty="0">
                <a:solidFill>
                  <a:srgbClr val="FF0000"/>
                </a:solidFill>
                <a:latin typeface="+mj-lt"/>
              </a:rPr>
              <a:t>1</a:t>
            </a:r>
            <a:r>
              <a:rPr lang="en-SG" sz="3000" dirty="0">
                <a:latin typeface="+mj-lt"/>
              </a:rPr>
              <a:t>, Cart: </a:t>
            </a:r>
            <a:r>
              <a:rPr lang="en-SG" sz="3000" dirty="0">
                <a:solidFill>
                  <a:srgbClr val="FF0000"/>
                </a:solidFill>
                <a:latin typeface="+mj-lt"/>
              </a:rPr>
              <a:t>10</a:t>
            </a:r>
            <a:r>
              <a:rPr lang="en-SG" sz="3000" dirty="0">
                <a:latin typeface="+mj-lt"/>
              </a:rPr>
              <a:t>, Purchase: </a:t>
            </a:r>
            <a:r>
              <a:rPr lang="en-SG" sz="3000" dirty="0">
                <a:solidFill>
                  <a:srgbClr val="FF0000"/>
                </a:solidFill>
                <a:latin typeface="+mj-lt"/>
              </a:rPr>
              <a:t>50  </a:t>
            </a:r>
            <a:r>
              <a:rPr lang="en-SG" sz="3000" dirty="0">
                <a:latin typeface="+mj-lt"/>
              </a:rPr>
              <a:t>=&gt; Sum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16BA9C-43E6-482E-9BF5-9EAE3E895B6D}"/>
              </a:ext>
            </a:extLst>
          </p:cNvPr>
          <p:cNvSpPr txBox="1">
            <a:spLocks/>
          </p:cNvSpPr>
          <p:nvPr/>
        </p:nvSpPr>
        <p:spPr>
          <a:xfrm>
            <a:off x="838193" y="4096965"/>
            <a:ext cx="10544176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Apply </a:t>
            </a:r>
            <a:r>
              <a:rPr lang="en-SG" sz="3000" dirty="0" err="1">
                <a:latin typeface="+mj-lt"/>
              </a:rPr>
              <a:t>MinMaxScaler</a:t>
            </a:r>
            <a:r>
              <a:rPr lang="en-SG" sz="3000" dirty="0">
                <a:latin typeface="+mj-lt"/>
              </a:rPr>
              <a:t> to obtain interaction score between 0 and 1. </a:t>
            </a:r>
            <a:endParaRPr lang="en-SG" sz="3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B9DDB4-22D9-47BB-BABC-A1B48277461D}"/>
              </a:ext>
            </a:extLst>
          </p:cNvPr>
          <p:cNvSpPr txBox="1">
            <a:spLocks/>
          </p:cNvSpPr>
          <p:nvPr/>
        </p:nvSpPr>
        <p:spPr>
          <a:xfrm>
            <a:off x="838193" y="5140819"/>
            <a:ext cx="10544176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Interaction score of 0.5 would potentially indicate purchase.</a:t>
            </a:r>
            <a:endParaRPr lang="en-SG" sz="3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864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build="p"/>
      <p:bldP spid="11" grpId="0" build="p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5705C5-98DD-421D-8E96-E4A70A6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3" y="243090"/>
            <a:ext cx="10287007" cy="1325563"/>
          </a:xfrm>
        </p:spPr>
        <p:txBody>
          <a:bodyPr>
            <a:normAutofit/>
          </a:bodyPr>
          <a:lstStyle/>
          <a:p>
            <a:r>
              <a:rPr lang="en-SG" sz="4800" dirty="0"/>
              <a:t>Model One: Item Category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16BFA-D17A-44E9-8BC5-7A0601ADCBEB}"/>
                  </a:ext>
                </a:extLst>
              </p:cNvPr>
              <p:cNvSpPr txBox="1"/>
              <p:nvPr/>
            </p:nvSpPr>
            <p:spPr>
              <a:xfrm>
                <a:off x="1559050" y="2994610"/>
                <a:ext cx="4188459" cy="25153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6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SG" sz="6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SG" sz="6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SG" sz="60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6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SG" sz="6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SG" sz="6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16BFA-D17A-44E9-8BC5-7A0601ADC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50" y="2994610"/>
                <a:ext cx="4188459" cy="2515304"/>
              </a:xfrm>
              <a:prstGeom prst="rect">
                <a:avLst/>
              </a:prstGeom>
              <a:blipFill>
                <a:blip r:embed="rId3"/>
                <a:stretch>
                  <a:fillRect r="-62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72A423-645F-45B9-9AFA-027ED5DA8BA3}"/>
              </a:ext>
            </a:extLst>
          </p:cNvPr>
          <p:cNvSpPr txBox="1"/>
          <p:nvPr/>
        </p:nvSpPr>
        <p:spPr>
          <a:xfrm>
            <a:off x="2760470" y="1901637"/>
            <a:ext cx="243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u="sng" dirty="0">
                <a:solidFill>
                  <a:srgbClr val="FF0000"/>
                </a:solidFill>
                <a:latin typeface="+mj-lt"/>
              </a:rPr>
              <a:t>User-Item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E0E4EB-5838-472F-9F27-1E5D42F6C77C}"/>
                  </a:ext>
                </a:extLst>
              </p:cNvPr>
              <p:cNvSpPr txBox="1"/>
              <p:nvPr/>
            </p:nvSpPr>
            <p:spPr>
              <a:xfrm rot="10800000">
                <a:off x="804838" y="3068622"/>
                <a:ext cx="553998" cy="236727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SG" sz="2400" dirty="0"/>
                  <a:t>………………...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SG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E0E4EB-5838-472F-9F27-1E5D42F6C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804838" y="3068622"/>
                <a:ext cx="553998" cy="2367279"/>
              </a:xfrm>
              <a:prstGeom prst="rect">
                <a:avLst/>
              </a:prstGeom>
              <a:blipFill>
                <a:blip r:embed="rId4"/>
                <a:stretch>
                  <a:fillRect r="-164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A4FC82-D788-4705-B6AD-1190D9F2C21C}"/>
                  </a:ext>
                </a:extLst>
              </p:cNvPr>
              <p:cNvSpPr txBox="1"/>
              <p:nvPr/>
            </p:nvSpPr>
            <p:spPr>
              <a:xfrm>
                <a:off x="2138171" y="2388860"/>
                <a:ext cx="4480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400" dirty="0"/>
                  <a:t>………………………..………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SG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A4FC82-D788-4705-B6AD-1190D9F2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71" y="2388860"/>
                <a:ext cx="4480560" cy="461665"/>
              </a:xfrm>
              <a:prstGeom prst="rect">
                <a:avLst/>
              </a:prstGeom>
              <a:blipFill>
                <a:blip r:embed="rId5"/>
                <a:stretch>
                  <a:fillRect l="-408" t="-10526" b="-289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9C0105-A322-4A6E-8B59-5EA0CD78BD0E}"/>
                  </a:ext>
                </a:extLst>
              </p:cNvPr>
              <p:cNvSpPr txBox="1"/>
              <p:nvPr/>
            </p:nvSpPr>
            <p:spPr>
              <a:xfrm>
                <a:off x="6821766" y="3246120"/>
                <a:ext cx="4188459" cy="2012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4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SG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4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9C0105-A322-4A6E-8B59-5EA0CD78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66" y="3246120"/>
                <a:ext cx="4188459" cy="20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E8877-8CD6-4358-91A8-84BC0139F07C}"/>
                  </a:ext>
                </a:extLst>
              </p:cNvPr>
              <p:cNvSpPr txBox="1"/>
              <p:nvPr/>
            </p:nvSpPr>
            <p:spPr>
              <a:xfrm>
                <a:off x="7594091" y="2794555"/>
                <a:ext cx="29768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000" dirty="0"/>
                  <a:t>………………………..………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SG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E8877-8CD6-4358-91A8-84BC0139F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91" y="2794555"/>
                <a:ext cx="2976880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61BF68B-3EE6-4FE2-91DC-6033C751240F}"/>
              </a:ext>
            </a:extLst>
          </p:cNvPr>
          <p:cNvSpPr txBox="1"/>
          <p:nvPr/>
        </p:nvSpPr>
        <p:spPr>
          <a:xfrm>
            <a:off x="7425346" y="2187638"/>
            <a:ext cx="314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u="sng" dirty="0">
                <a:solidFill>
                  <a:srgbClr val="FF0000"/>
                </a:solidFill>
                <a:latin typeface="+mj-lt"/>
              </a:rPr>
              <a:t>Item Category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79CF1E-5911-4CB0-8049-40462889DCE3}"/>
                  </a:ext>
                </a:extLst>
              </p:cNvPr>
              <p:cNvSpPr txBox="1"/>
              <p:nvPr/>
            </p:nvSpPr>
            <p:spPr>
              <a:xfrm>
                <a:off x="5951698" y="3665172"/>
                <a:ext cx="12090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SG" sz="6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79CF1E-5911-4CB0-8049-40462889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698" y="3665172"/>
                <a:ext cx="1209040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CB6F3EA-D62C-4683-ABA5-48572DD7D38E}"/>
              </a:ext>
            </a:extLst>
          </p:cNvPr>
          <p:cNvSpPr txBox="1"/>
          <p:nvPr/>
        </p:nvSpPr>
        <p:spPr>
          <a:xfrm>
            <a:off x="6148949" y="3447342"/>
            <a:ext cx="93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Matrix Product</a:t>
            </a:r>
          </a:p>
        </p:txBody>
      </p:sp>
    </p:spTree>
    <p:extLst>
      <p:ext uri="{BB962C8B-B14F-4D97-AF65-F5344CB8AC3E}">
        <p14:creationId xmlns:p14="http://schemas.microsoft.com/office/powerpoint/2010/main" val="61890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5705C5-98DD-421D-8E96-E4A70A6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3" y="243090"/>
            <a:ext cx="10287007" cy="1325563"/>
          </a:xfrm>
        </p:spPr>
        <p:txBody>
          <a:bodyPr>
            <a:normAutofit/>
          </a:bodyPr>
          <a:lstStyle/>
          <a:p>
            <a:r>
              <a:rPr lang="en-SG" sz="4800" dirty="0"/>
              <a:t>Model Two: Item/Price Category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16BFA-D17A-44E9-8BC5-7A0601ADCBEB}"/>
                  </a:ext>
                </a:extLst>
              </p:cNvPr>
              <p:cNvSpPr txBox="1"/>
              <p:nvPr/>
            </p:nvSpPr>
            <p:spPr>
              <a:xfrm>
                <a:off x="531189" y="3177490"/>
                <a:ext cx="4188459" cy="2012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4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SG" sz="4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SG" sz="4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16BFA-D17A-44E9-8BC5-7A0601ADC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89" y="3177490"/>
                <a:ext cx="4188459" cy="2012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72A423-645F-45B9-9AFA-027ED5DA8BA3}"/>
              </a:ext>
            </a:extLst>
          </p:cNvPr>
          <p:cNvSpPr txBox="1"/>
          <p:nvPr/>
        </p:nvSpPr>
        <p:spPr>
          <a:xfrm>
            <a:off x="1528700" y="2080729"/>
            <a:ext cx="243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u="sng" dirty="0">
                <a:solidFill>
                  <a:srgbClr val="FF0000"/>
                </a:solidFill>
                <a:latin typeface="+mj-lt"/>
              </a:rPr>
              <a:t>User-Item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E0E4EB-5838-472F-9F27-1E5D42F6C77C}"/>
                  </a:ext>
                </a:extLst>
              </p:cNvPr>
              <p:cNvSpPr txBox="1"/>
              <p:nvPr/>
            </p:nvSpPr>
            <p:spPr>
              <a:xfrm rot="10800000">
                <a:off x="230579" y="2773226"/>
                <a:ext cx="492443" cy="236727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SG" sz="2000" dirty="0"/>
                  <a:t>………………...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SG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E0E4EB-5838-472F-9F27-1E5D42F6C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30579" y="2773226"/>
                <a:ext cx="492443" cy="2367279"/>
              </a:xfrm>
              <a:prstGeom prst="rect">
                <a:avLst/>
              </a:prstGeom>
              <a:blipFill>
                <a:blip r:embed="rId4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A4FC82-D788-4705-B6AD-1190D9F2C21C}"/>
                  </a:ext>
                </a:extLst>
              </p:cNvPr>
              <p:cNvSpPr txBox="1"/>
              <p:nvPr/>
            </p:nvSpPr>
            <p:spPr>
              <a:xfrm>
                <a:off x="1258191" y="2603949"/>
                <a:ext cx="2976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000" dirty="0"/>
                  <a:t>………………………..………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SG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A4FC82-D788-4705-B6AD-1190D9F2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91" y="2603949"/>
                <a:ext cx="2976880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9C0105-A322-4A6E-8B59-5EA0CD78BD0E}"/>
                  </a:ext>
                </a:extLst>
              </p:cNvPr>
              <p:cNvSpPr txBox="1"/>
              <p:nvPr/>
            </p:nvSpPr>
            <p:spPr>
              <a:xfrm>
                <a:off x="4642579" y="3600876"/>
                <a:ext cx="4188459" cy="1509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SG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3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9C0105-A322-4A6E-8B59-5EA0CD78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579" y="3600876"/>
                <a:ext cx="4188459" cy="1509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E8877-8CD6-4358-91A8-84BC0139F07C}"/>
                  </a:ext>
                </a:extLst>
              </p:cNvPr>
              <p:cNvSpPr txBox="1"/>
              <p:nvPr/>
            </p:nvSpPr>
            <p:spPr>
              <a:xfrm>
                <a:off x="5662654" y="3196515"/>
                <a:ext cx="297688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1600" dirty="0"/>
                  <a:t>………………………..………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SG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E8877-8CD6-4358-91A8-84BC0139F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654" y="3196515"/>
                <a:ext cx="2976880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61BF68B-3EE6-4FE2-91DC-6033C751240F}"/>
              </a:ext>
            </a:extLst>
          </p:cNvPr>
          <p:cNvSpPr txBox="1"/>
          <p:nvPr/>
        </p:nvSpPr>
        <p:spPr>
          <a:xfrm>
            <a:off x="5246159" y="2542394"/>
            <a:ext cx="314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u="sng" dirty="0">
                <a:solidFill>
                  <a:srgbClr val="FF0000"/>
                </a:solidFill>
                <a:latin typeface="+mj-lt"/>
              </a:rPr>
              <a:t>Item Category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79CF1E-5911-4CB0-8049-40462889DCE3}"/>
                  </a:ext>
                </a:extLst>
              </p:cNvPr>
              <p:cNvSpPr txBox="1"/>
              <p:nvPr/>
            </p:nvSpPr>
            <p:spPr>
              <a:xfrm>
                <a:off x="4281291" y="3805182"/>
                <a:ext cx="12090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SG" sz="6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79CF1E-5911-4CB0-8049-40462889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291" y="3805182"/>
                <a:ext cx="1209040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CB6F3EA-D62C-4683-ABA5-48572DD7D38E}"/>
              </a:ext>
            </a:extLst>
          </p:cNvPr>
          <p:cNvSpPr txBox="1"/>
          <p:nvPr/>
        </p:nvSpPr>
        <p:spPr>
          <a:xfrm>
            <a:off x="4476416" y="3600876"/>
            <a:ext cx="93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Matrix 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C0292C-C4AF-45E6-9DB8-6DF5307F4320}"/>
                  </a:ext>
                </a:extLst>
              </p:cNvPr>
              <p:cNvSpPr txBox="1"/>
              <p:nvPr/>
            </p:nvSpPr>
            <p:spPr>
              <a:xfrm>
                <a:off x="8200848" y="3600876"/>
                <a:ext cx="4188459" cy="1509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SG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C0292C-C4AF-45E6-9DB8-6DF5307F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48" y="3600876"/>
                <a:ext cx="4188459" cy="15091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F12D02-384C-466E-AD63-A36A27AFE401}"/>
                  </a:ext>
                </a:extLst>
              </p:cNvPr>
              <p:cNvSpPr txBox="1"/>
              <p:nvPr/>
            </p:nvSpPr>
            <p:spPr>
              <a:xfrm>
                <a:off x="9163419" y="3196515"/>
                <a:ext cx="297688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1600" dirty="0"/>
                  <a:t>………………………..………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SG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F12D02-384C-466E-AD63-A36A27AFE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419" y="3196515"/>
                <a:ext cx="2976880" cy="338554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FC5772E-0E12-497E-86C7-EAE306FF49BB}"/>
              </a:ext>
            </a:extLst>
          </p:cNvPr>
          <p:cNvSpPr txBox="1"/>
          <p:nvPr/>
        </p:nvSpPr>
        <p:spPr>
          <a:xfrm>
            <a:off x="8722264" y="2531474"/>
            <a:ext cx="314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u="sng" dirty="0">
                <a:solidFill>
                  <a:srgbClr val="FF0000"/>
                </a:solidFill>
                <a:latin typeface="+mj-lt"/>
              </a:rPr>
              <a:t>Price Category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EDA43-5804-4413-BE34-D1EEF9D15412}"/>
                  </a:ext>
                </a:extLst>
              </p:cNvPr>
              <p:cNvSpPr txBox="1"/>
              <p:nvPr/>
            </p:nvSpPr>
            <p:spPr>
              <a:xfrm>
                <a:off x="8124189" y="4016374"/>
                <a:ext cx="770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EDA43-5804-4413-BE34-D1EEF9D1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189" y="4016374"/>
                <a:ext cx="77068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8B44EAD-927C-40A0-9A3B-75F73F9E7E31}"/>
              </a:ext>
            </a:extLst>
          </p:cNvPr>
          <p:cNvSpPr txBox="1"/>
          <p:nvPr/>
        </p:nvSpPr>
        <p:spPr>
          <a:xfrm>
            <a:off x="8042415" y="3217389"/>
            <a:ext cx="997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Element-wise Product</a:t>
            </a:r>
          </a:p>
        </p:txBody>
      </p:sp>
    </p:spTree>
    <p:extLst>
      <p:ext uri="{BB962C8B-B14F-4D97-AF65-F5344CB8AC3E}">
        <p14:creationId xmlns:p14="http://schemas.microsoft.com/office/powerpoint/2010/main" val="145973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17377-E717-4472-99EC-0484B299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5705C5-98DD-421D-8E96-E4A70A6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52" y="331437"/>
            <a:ext cx="10287007" cy="1325563"/>
          </a:xfrm>
        </p:spPr>
        <p:txBody>
          <a:bodyPr>
            <a:normAutofit/>
          </a:bodyPr>
          <a:lstStyle/>
          <a:p>
            <a:r>
              <a:rPr lang="en-SG" sz="4800" dirty="0"/>
              <a:t>Model Three: Item/Price/Brand Category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16BFA-D17A-44E9-8BC5-7A0601ADCBEB}"/>
                  </a:ext>
                </a:extLst>
              </p:cNvPr>
              <p:cNvSpPr txBox="1"/>
              <p:nvPr/>
            </p:nvSpPr>
            <p:spPr>
              <a:xfrm>
                <a:off x="-118943" y="3125297"/>
                <a:ext cx="4188459" cy="1676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SG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16BFA-D17A-44E9-8BC5-7A0601ADC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943" y="3125297"/>
                <a:ext cx="4188459" cy="1676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72A423-645F-45B9-9AFA-027ED5DA8BA3}"/>
              </a:ext>
            </a:extLst>
          </p:cNvPr>
          <p:cNvSpPr txBox="1"/>
          <p:nvPr/>
        </p:nvSpPr>
        <p:spPr>
          <a:xfrm>
            <a:off x="956556" y="2247669"/>
            <a:ext cx="203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u="sng" dirty="0">
                <a:solidFill>
                  <a:srgbClr val="FF0000"/>
                </a:solidFill>
                <a:latin typeface="+mj-lt"/>
              </a:rPr>
              <a:t>User-Item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E0E4EB-5838-472F-9F27-1E5D42F6C77C}"/>
                  </a:ext>
                </a:extLst>
              </p:cNvPr>
              <p:cNvSpPr txBox="1"/>
              <p:nvPr/>
            </p:nvSpPr>
            <p:spPr>
              <a:xfrm rot="10800000">
                <a:off x="25136" y="2381814"/>
                <a:ext cx="430887" cy="236727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SG" sz="1600" dirty="0"/>
                  <a:t>………………...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SG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E0E4EB-5838-472F-9F27-1E5D42F6C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5136" y="2381814"/>
                <a:ext cx="430887" cy="2367279"/>
              </a:xfrm>
              <a:prstGeom prst="rect">
                <a:avLst/>
              </a:prstGeom>
              <a:blipFill>
                <a:blip r:embed="rId4"/>
                <a:stretch>
                  <a:fillRect r="-7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A4FC82-D788-4705-B6AD-1190D9F2C21C}"/>
                  </a:ext>
                </a:extLst>
              </p:cNvPr>
              <p:cNvSpPr txBox="1"/>
              <p:nvPr/>
            </p:nvSpPr>
            <p:spPr>
              <a:xfrm>
                <a:off x="898662" y="2722649"/>
                <a:ext cx="24358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1600" dirty="0"/>
                  <a:t>………………………..………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SG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A4FC82-D788-4705-B6AD-1190D9F2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62" y="2722649"/>
                <a:ext cx="2435861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9C0105-A322-4A6E-8B59-5EA0CD78BD0E}"/>
                  </a:ext>
                </a:extLst>
              </p:cNvPr>
              <p:cNvSpPr txBox="1"/>
              <p:nvPr/>
            </p:nvSpPr>
            <p:spPr>
              <a:xfrm>
                <a:off x="3730414" y="3429000"/>
                <a:ext cx="3332203" cy="1173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SG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9C0105-A322-4A6E-8B59-5EA0CD78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414" y="3429000"/>
                <a:ext cx="3332203" cy="11737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E8877-8CD6-4358-91A8-84BC0139F07C}"/>
                  </a:ext>
                </a:extLst>
              </p:cNvPr>
              <p:cNvSpPr txBox="1"/>
              <p:nvPr/>
            </p:nvSpPr>
            <p:spPr>
              <a:xfrm>
                <a:off x="4580902" y="3111010"/>
                <a:ext cx="23797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1200" dirty="0"/>
                  <a:t>………………………..………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2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SG" sz="1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E8877-8CD6-4358-91A8-84BC0139F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02" y="3111010"/>
                <a:ext cx="2379761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61BF68B-3EE6-4FE2-91DC-6033C751240F}"/>
              </a:ext>
            </a:extLst>
          </p:cNvPr>
          <p:cNvSpPr txBox="1"/>
          <p:nvPr/>
        </p:nvSpPr>
        <p:spPr>
          <a:xfrm>
            <a:off x="4069516" y="2566826"/>
            <a:ext cx="314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u="sng" dirty="0">
                <a:solidFill>
                  <a:srgbClr val="FF0000"/>
                </a:solidFill>
                <a:latin typeface="+mj-lt"/>
              </a:rPr>
              <a:t>Item Category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79CF1E-5911-4CB0-8049-40462889DCE3}"/>
                  </a:ext>
                </a:extLst>
              </p:cNvPr>
              <p:cNvSpPr txBox="1"/>
              <p:nvPr/>
            </p:nvSpPr>
            <p:spPr>
              <a:xfrm>
                <a:off x="3299581" y="3641548"/>
                <a:ext cx="12090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SG" sz="6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79CF1E-5911-4CB0-8049-40462889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581" y="3641548"/>
                <a:ext cx="1209040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CB6F3EA-D62C-4683-ABA5-48572DD7D38E}"/>
              </a:ext>
            </a:extLst>
          </p:cNvPr>
          <p:cNvSpPr txBox="1"/>
          <p:nvPr/>
        </p:nvSpPr>
        <p:spPr>
          <a:xfrm>
            <a:off x="3435473" y="3429000"/>
            <a:ext cx="93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Matrix 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C0292C-C4AF-45E6-9DB8-6DF5307F4320}"/>
                  </a:ext>
                </a:extLst>
              </p:cNvPr>
              <p:cNvSpPr txBox="1"/>
              <p:nvPr/>
            </p:nvSpPr>
            <p:spPr>
              <a:xfrm>
                <a:off x="7038747" y="3419745"/>
                <a:ext cx="2465748" cy="1173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SG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C0292C-C4AF-45E6-9DB8-6DF5307F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747" y="3419745"/>
                <a:ext cx="2465748" cy="11737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F12D02-384C-466E-AD63-A36A27AFE401}"/>
                  </a:ext>
                </a:extLst>
              </p:cNvPr>
              <p:cNvSpPr txBox="1"/>
              <p:nvPr/>
            </p:nvSpPr>
            <p:spPr>
              <a:xfrm>
                <a:off x="7411852" y="3109368"/>
                <a:ext cx="18468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1200" dirty="0"/>
                  <a:t>………………………..………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2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SG" sz="1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F12D02-384C-466E-AD63-A36A27AFE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852" y="3109368"/>
                <a:ext cx="1846806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FC5772E-0E12-497E-86C7-EAE306FF49BB}"/>
              </a:ext>
            </a:extLst>
          </p:cNvPr>
          <p:cNvSpPr txBox="1"/>
          <p:nvPr/>
        </p:nvSpPr>
        <p:spPr>
          <a:xfrm>
            <a:off x="7009951" y="2553394"/>
            <a:ext cx="2787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u="sng" dirty="0">
                <a:solidFill>
                  <a:srgbClr val="FF0000"/>
                </a:solidFill>
                <a:latin typeface="+mj-lt"/>
              </a:rPr>
              <a:t>Price Category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EDA43-5804-4413-BE34-D1EEF9D15412}"/>
                  </a:ext>
                </a:extLst>
              </p:cNvPr>
              <p:cNvSpPr txBox="1"/>
              <p:nvPr/>
            </p:nvSpPr>
            <p:spPr>
              <a:xfrm>
                <a:off x="6382046" y="3875045"/>
                <a:ext cx="7706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EDA43-5804-4413-BE34-D1EEF9D1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46" y="3875045"/>
                <a:ext cx="770683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8B44EAD-927C-40A0-9A3B-75F73F9E7E31}"/>
              </a:ext>
            </a:extLst>
          </p:cNvPr>
          <p:cNvSpPr txBox="1"/>
          <p:nvPr/>
        </p:nvSpPr>
        <p:spPr>
          <a:xfrm>
            <a:off x="6403325" y="3130099"/>
            <a:ext cx="99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Element-wise 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3BB3B3-CCB0-4D88-8F56-87307C6D17AD}"/>
                  </a:ext>
                </a:extLst>
              </p:cNvPr>
              <p:cNvSpPr txBox="1"/>
              <p:nvPr/>
            </p:nvSpPr>
            <p:spPr>
              <a:xfrm>
                <a:off x="9797372" y="3374204"/>
                <a:ext cx="2465748" cy="1173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SG" sz="2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SG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3BB3B3-CCB0-4D88-8F56-87307C6D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72" y="3374204"/>
                <a:ext cx="2465748" cy="1173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C56D6-6350-4839-BB9A-D9318304883A}"/>
                  </a:ext>
                </a:extLst>
              </p:cNvPr>
              <p:cNvSpPr txBox="1"/>
              <p:nvPr/>
            </p:nvSpPr>
            <p:spPr>
              <a:xfrm>
                <a:off x="10170371" y="3123580"/>
                <a:ext cx="18468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1200" dirty="0"/>
                  <a:t>………………………..………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2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SG" sz="1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SG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C56D6-6350-4839-BB9A-D93183048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371" y="3123580"/>
                <a:ext cx="1846806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6F0CCA-D92F-4AE1-921E-83DB008C945A}"/>
                  </a:ext>
                </a:extLst>
              </p:cNvPr>
              <p:cNvSpPr txBox="1"/>
              <p:nvPr/>
            </p:nvSpPr>
            <p:spPr>
              <a:xfrm>
                <a:off x="9163629" y="3875045"/>
                <a:ext cx="7706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6F0CCA-D92F-4AE1-921E-83DB008C9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629" y="3875045"/>
                <a:ext cx="770683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B98E411-DF53-468D-80EE-548A18C2EC81}"/>
              </a:ext>
            </a:extLst>
          </p:cNvPr>
          <p:cNvSpPr txBox="1"/>
          <p:nvPr/>
        </p:nvSpPr>
        <p:spPr>
          <a:xfrm>
            <a:off x="9235827" y="3149954"/>
            <a:ext cx="99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Element-wise Product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D0901-0DDD-4508-97FE-8B898F1421B8}"/>
              </a:ext>
            </a:extLst>
          </p:cNvPr>
          <p:cNvSpPr txBox="1"/>
          <p:nvPr/>
        </p:nvSpPr>
        <p:spPr>
          <a:xfrm>
            <a:off x="10141373" y="2566826"/>
            <a:ext cx="1855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u="sng" dirty="0">
                <a:solidFill>
                  <a:srgbClr val="FF0000"/>
                </a:solidFill>
                <a:latin typeface="+mj-lt"/>
              </a:rPr>
              <a:t>Brand Similarity</a:t>
            </a:r>
          </a:p>
        </p:txBody>
      </p:sp>
    </p:spTree>
    <p:extLst>
      <p:ext uri="{BB962C8B-B14F-4D97-AF65-F5344CB8AC3E}">
        <p14:creationId xmlns:p14="http://schemas.microsoft.com/office/powerpoint/2010/main" val="175833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5986</TotalTime>
  <Words>860</Words>
  <Application>Microsoft Office PowerPoint</Application>
  <PresentationFormat>Widescreen</PresentationFormat>
  <Paragraphs>418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Content-Based Recommender for        E-Commerce Webstore</vt:lpstr>
      <vt:lpstr>Introduction</vt:lpstr>
      <vt:lpstr>Python Tools</vt:lpstr>
      <vt:lpstr>Exploratory Data Analysis</vt:lpstr>
      <vt:lpstr>Exploratory Data Analysis</vt:lpstr>
      <vt:lpstr>Target Processing</vt:lpstr>
      <vt:lpstr>Model One: Item Category</vt:lpstr>
      <vt:lpstr>Model Two: Item/Price Category</vt:lpstr>
      <vt:lpstr>Model Three: Item/Price/Brand Category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Projects Accomplished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Recommender for E-Commerce Webstore</dc:title>
  <dc:creator>Tan Pengshi Alvin</dc:creator>
  <cp:lastModifiedBy>Tan Pengshi Alvin</cp:lastModifiedBy>
  <cp:revision>28</cp:revision>
  <dcterms:created xsi:type="dcterms:W3CDTF">2020-11-12T04:14:16Z</dcterms:created>
  <dcterms:modified xsi:type="dcterms:W3CDTF">2020-11-16T14:21:36Z</dcterms:modified>
</cp:coreProperties>
</file>